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50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Pneumonia Detection using Convolutional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16028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 Project using Chest X-ray Images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5901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Aishwarya S | April 2025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60734"/>
            <a:ext cx="101680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Overview: AI for Early Detection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4350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4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36651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 pneumonia detection from chest X-ray images, aiding early diagnosis and treatment.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24350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14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636651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Deep Learning, specifically a Convolutional Neural Network (CNN) with MobileNetV2 for robust image analysis.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24350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14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63665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user-friendly web application for real-time, accessible pneumonia detection.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5326"/>
            <a:ext cx="491001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Robust Dataset for Training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533049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was trained and validated on a comprehensive chest X-ray dataset from Kaggle, ensuring a diverse representation of both normal and pneumonia cases.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89534"/>
            <a:ext cx="9068395" cy="457545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06704" y="6564987"/>
            <a:ext cx="167521" cy="167521"/>
          </a:xfrm>
          <a:prstGeom prst="roundRect">
            <a:avLst>
              <a:gd name="adj" fmla="val 10917"/>
            </a:avLst>
          </a:prstGeom>
          <a:solidFill>
            <a:srgbClr val="350B41"/>
          </a:solidFill>
          <a:ln/>
        </p:spPr>
      </p:sp>
      <p:sp>
        <p:nvSpPr>
          <p:cNvPr id="6" name="Text 3"/>
          <p:cNvSpPr/>
          <p:nvPr/>
        </p:nvSpPr>
        <p:spPr>
          <a:xfrm>
            <a:off x="4335185" y="6564987"/>
            <a:ext cx="960477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 Cases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448062" y="6564987"/>
            <a:ext cx="167521" cy="167521"/>
          </a:xfrm>
          <a:prstGeom prst="roundRect">
            <a:avLst>
              <a:gd name="adj" fmla="val 10917"/>
            </a:avLst>
          </a:prstGeom>
          <a:solidFill>
            <a:srgbClr val="8E1FAD"/>
          </a:solidFill>
          <a:ln/>
        </p:spPr>
      </p:sp>
      <p:sp>
        <p:nvSpPr>
          <p:cNvPr id="8" name="Text 5"/>
          <p:cNvSpPr/>
          <p:nvPr/>
        </p:nvSpPr>
        <p:spPr>
          <a:xfrm>
            <a:off x="5676543" y="6564987"/>
            <a:ext cx="1244679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Pneumonia Cases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37724" y="7256264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images were consistently resized to 224x224 pixels for uniform input to the neural network.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651272"/>
            <a:ext cx="10062210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Architecture &amp; Training Regimen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7842" y="2322195"/>
            <a:ext cx="6198870" cy="2199442"/>
          </a:xfrm>
          <a:prstGeom prst="roundRect">
            <a:avLst>
              <a:gd name="adj" fmla="val 66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27842" y="2291715"/>
            <a:ext cx="6198870" cy="121920"/>
          </a:xfrm>
          <a:prstGeom prst="roundRect">
            <a:avLst>
              <a:gd name="adj" fmla="val 81483"/>
            </a:avLst>
          </a:prstGeom>
          <a:solidFill>
            <a:srgbClr val="BE49DF"/>
          </a:solidFill>
          <a:ln/>
        </p:spPr>
      </p:sp>
      <p:sp>
        <p:nvSpPr>
          <p:cNvPr id="5" name="Shape 3"/>
          <p:cNvSpPr/>
          <p:nvPr/>
        </p:nvSpPr>
        <p:spPr>
          <a:xfrm>
            <a:off x="3572530" y="1967508"/>
            <a:ext cx="709493" cy="709493"/>
          </a:xfrm>
          <a:prstGeom prst="roundRect">
            <a:avLst>
              <a:gd name="adj" fmla="val 128881"/>
            </a:avLst>
          </a:prstGeom>
          <a:solidFill>
            <a:srgbClr val="BE49D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5414" y="2144911"/>
            <a:ext cx="283726" cy="3546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4780" y="2913459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94780" y="3497699"/>
            <a:ext cx="5664994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Leveraged MobileNetV2 with transfer learning for efficient feature extraction.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27842" y="5112782"/>
            <a:ext cx="6198870" cy="2199442"/>
          </a:xfrm>
          <a:prstGeom prst="roundRect">
            <a:avLst>
              <a:gd name="adj" fmla="val 66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827842" y="5082302"/>
            <a:ext cx="6198870" cy="121920"/>
          </a:xfrm>
          <a:prstGeom prst="roundRect">
            <a:avLst>
              <a:gd name="adj" fmla="val 81483"/>
            </a:avLst>
          </a:prstGeom>
          <a:solidFill>
            <a:srgbClr val="BE49DF"/>
          </a:solidFill>
          <a:ln/>
        </p:spPr>
      </p:sp>
      <p:sp>
        <p:nvSpPr>
          <p:cNvPr id="11" name="Shape 8"/>
          <p:cNvSpPr/>
          <p:nvPr/>
        </p:nvSpPr>
        <p:spPr>
          <a:xfrm>
            <a:off x="3572530" y="4758095"/>
            <a:ext cx="709493" cy="709493"/>
          </a:xfrm>
          <a:prstGeom prst="roundRect">
            <a:avLst>
              <a:gd name="adj" fmla="val 128881"/>
            </a:avLst>
          </a:prstGeom>
          <a:solidFill>
            <a:srgbClr val="BE49D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4" y="4935498"/>
            <a:ext cx="283726" cy="35468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94780" y="5704046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Libraries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1094780" y="6288286"/>
            <a:ext cx="5664994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with TensorFlow and Keras for deep learning, Streamlit for deployment.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7611308" y="2093178"/>
            <a:ext cx="118229" cy="118229"/>
          </a:xfrm>
          <a:prstGeom prst="roundRect">
            <a:avLst>
              <a:gd name="adj" fmla="val 386707"/>
            </a:avLst>
          </a:prstGeom>
          <a:solidFill>
            <a:srgbClr val="BE49DF"/>
          </a:solidFill>
          <a:ln/>
        </p:spPr>
      </p:sp>
      <p:sp>
        <p:nvSpPr>
          <p:cNvPr id="16" name="Text 12"/>
          <p:cNvSpPr/>
          <p:nvPr/>
        </p:nvSpPr>
        <p:spPr>
          <a:xfrm>
            <a:off x="7965996" y="1967508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Loss Function</a:t>
            </a:r>
            <a:endParaRPr lang="en-US" sz="2150" dirty="0"/>
          </a:p>
        </p:txBody>
      </p:sp>
      <p:sp>
        <p:nvSpPr>
          <p:cNvPr id="17" name="Text 13"/>
          <p:cNvSpPr/>
          <p:nvPr/>
        </p:nvSpPr>
        <p:spPr>
          <a:xfrm>
            <a:off x="7965996" y="2551748"/>
            <a:ext cx="584418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Categorical Crossentropy, ideal for multi-class classification.</a:t>
            </a:r>
            <a:endParaRPr lang="en-US" sz="1850" dirty="0"/>
          </a:p>
        </p:txBody>
      </p:sp>
      <p:sp>
        <p:nvSpPr>
          <p:cNvPr id="18" name="Shape 14"/>
          <p:cNvSpPr/>
          <p:nvPr/>
        </p:nvSpPr>
        <p:spPr>
          <a:xfrm>
            <a:off x="7611308" y="3907453"/>
            <a:ext cx="118229" cy="118229"/>
          </a:xfrm>
          <a:prstGeom prst="roundRect">
            <a:avLst>
              <a:gd name="adj" fmla="val 386707"/>
            </a:avLst>
          </a:prstGeom>
          <a:solidFill>
            <a:srgbClr val="BE49DF"/>
          </a:solidFill>
          <a:ln/>
        </p:spPr>
      </p:sp>
      <p:sp>
        <p:nvSpPr>
          <p:cNvPr id="19" name="Text 15"/>
          <p:cNvSpPr/>
          <p:nvPr/>
        </p:nvSpPr>
        <p:spPr>
          <a:xfrm>
            <a:off x="7965996" y="3781782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Optimizer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965996" y="4366022"/>
            <a:ext cx="584418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Adam optimizer for adaptive learning rate optimization.</a:t>
            </a:r>
            <a:endParaRPr lang="en-US" sz="1850" dirty="0"/>
          </a:p>
        </p:txBody>
      </p:sp>
      <p:sp>
        <p:nvSpPr>
          <p:cNvPr id="21" name="Shape 17"/>
          <p:cNvSpPr/>
          <p:nvPr/>
        </p:nvSpPr>
        <p:spPr>
          <a:xfrm>
            <a:off x="7611308" y="5343227"/>
            <a:ext cx="118229" cy="118229"/>
          </a:xfrm>
          <a:prstGeom prst="roundRect">
            <a:avLst>
              <a:gd name="adj" fmla="val 386707"/>
            </a:avLst>
          </a:prstGeom>
          <a:solidFill>
            <a:srgbClr val="BE49DF"/>
          </a:solidFill>
          <a:ln/>
        </p:spPr>
      </p:sp>
      <p:sp>
        <p:nvSpPr>
          <p:cNvPr id="22" name="Text 18"/>
          <p:cNvSpPr/>
          <p:nvPr/>
        </p:nvSpPr>
        <p:spPr>
          <a:xfrm>
            <a:off x="7965996" y="521755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Epochs</a:t>
            </a:r>
            <a:endParaRPr lang="en-US" sz="2150" dirty="0"/>
          </a:p>
        </p:txBody>
      </p:sp>
      <p:sp>
        <p:nvSpPr>
          <p:cNvPr id="23" name="Text 19"/>
          <p:cNvSpPr/>
          <p:nvPr/>
        </p:nvSpPr>
        <p:spPr>
          <a:xfrm>
            <a:off x="7965996" y="5801797"/>
            <a:ext cx="584418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Trained for 10 epochs with EarlyStopping to prevent overfitting.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Sample Predictions: Visualizing AI Diagnosis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accurately categorizes X-ray images, providing immediate visual feedback on its predictions. This slide showcases examples of the model's output, demonstrating its ability to distinguish between normal and pneumonia cases.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8416"/>
            <a:ext cx="7588210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Evaluation: Performance Metrics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545431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model's performance was rigorously evaluated, demonstrating high accuracy and robust generalization capabilities on unseen data.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36470"/>
            <a:ext cx="5026938" cy="39534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39187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 &amp; Loss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37724" y="6835259"/>
            <a:ext cx="625852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training curves indicate stable learning and convergence, with a clear reduction in validation loss over epochs.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76" y="2236470"/>
            <a:ext cx="5026938" cy="38539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1776" y="629233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Confusion Matrix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41776" y="6735723"/>
            <a:ext cx="625852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confusion matrix highlights strong predictive power, especially for pneumonia cases, with minimal false negatives.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793" y="832247"/>
            <a:ext cx="9209246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Deployment &amp; Future Enhancements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793" y="1988344"/>
            <a:ext cx="6496407" cy="935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2751" y="31581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Deployment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052751" y="3642598"/>
            <a:ext cx="602849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Streamlit web application allows for easy local or online usage, making the model accessible.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88344"/>
            <a:ext cx="6496407" cy="9358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9158" y="31581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Scope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49158" y="3642598"/>
            <a:ext cx="602849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549158" y="4157305"/>
            <a:ext cx="602849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Grad-CAM for model explainability.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549158" y="4613434"/>
            <a:ext cx="602849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robust Flask-based API for broader integration.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549158" y="5069562"/>
            <a:ext cx="602849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hosting on Streamlit Cloud or HuggingFace for scalability.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549158" y="5900023"/>
            <a:ext cx="602849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improving recall for the NORMAL class to balance performance.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49158" y="6789063"/>
            <a:ext cx="602849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2025-08-04T07:48:53Z</dcterms:created>
  <dcterms:modified xsi:type="dcterms:W3CDTF">2025-08-04T07:48:53Z</dcterms:modified>
</cp:coreProperties>
</file>